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0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4682" autoAdjust="0"/>
  </p:normalViewPr>
  <p:slideViewPr>
    <p:cSldViewPr snapToGrid="0" snapToObjects="1"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854-1E64-6146-9D58-523CFE986907}" type="datetimeFigureOut">
              <a:rPr lang="fi-FI" smtClean="0"/>
              <a:pPr/>
              <a:t>15.11.2012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D747-44E7-E241-8580-625CF734ECD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61701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854-1E64-6146-9D58-523CFE986907}" type="datetimeFigureOut">
              <a:rPr lang="fi-FI" smtClean="0"/>
              <a:pPr/>
              <a:t>15.11.2012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D747-44E7-E241-8580-625CF734ECD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83519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854-1E64-6146-9D58-523CFE986907}" type="datetimeFigureOut">
              <a:rPr lang="fi-FI" smtClean="0"/>
              <a:pPr/>
              <a:t>15.11.2012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D747-44E7-E241-8580-625CF734ECD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00556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854-1E64-6146-9D58-523CFE986907}" type="datetimeFigureOut">
              <a:rPr lang="fi-FI" smtClean="0"/>
              <a:pPr/>
              <a:t>15.11.2012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D747-44E7-E241-8580-625CF734ECD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89954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854-1E64-6146-9D58-523CFE986907}" type="datetimeFigureOut">
              <a:rPr lang="fi-FI" smtClean="0"/>
              <a:pPr/>
              <a:t>15.11.2012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D747-44E7-E241-8580-625CF734ECD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145753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854-1E64-6146-9D58-523CFE986907}" type="datetimeFigureOut">
              <a:rPr lang="fi-FI" smtClean="0"/>
              <a:pPr/>
              <a:t>15.11.2012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D747-44E7-E241-8580-625CF734ECD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907958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854-1E64-6146-9D58-523CFE986907}" type="datetimeFigureOut">
              <a:rPr lang="fi-FI" smtClean="0"/>
              <a:pPr/>
              <a:t>15.11.2012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D747-44E7-E241-8580-625CF734ECD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6356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854-1E64-6146-9D58-523CFE986907}" type="datetimeFigureOut">
              <a:rPr lang="fi-FI" smtClean="0"/>
              <a:pPr/>
              <a:t>15.11.2012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D747-44E7-E241-8580-625CF734ECD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117986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854-1E64-6146-9D58-523CFE986907}" type="datetimeFigureOut">
              <a:rPr lang="fi-FI" smtClean="0"/>
              <a:pPr/>
              <a:t>15.11.2012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D747-44E7-E241-8580-625CF734ECD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98160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854-1E64-6146-9D58-523CFE986907}" type="datetimeFigureOut">
              <a:rPr lang="fi-FI" smtClean="0"/>
              <a:pPr/>
              <a:t>15.11.2012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D747-44E7-E241-8580-625CF734ECD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44474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1854-1E64-6146-9D58-523CFE986907}" type="datetimeFigureOut">
              <a:rPr lang="fi-FI" smtClean="0"/>
              <a:pPr/>
              <a:t>15.11.2012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2D747-44E7-E241-8580-625CF734ECD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342466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1854-1E64-6146-9D58-523CFE986907}" type="datetimeFigureOut">
              <a:rPr lang="fi-FI" smtClean="0"/>
              <a:pPr/>
              <a:t>15.11.2012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2D747-44E7-E241-8580-625CF734ECD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xmlns="" val="204024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>
          <a:xfrm>
            <a:off x="1792288" y="5334631"/>
            <a:ext cx="5486400" cy="566738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>
                <a:solidFill>
                  <a:srgbClr val="8D0080"/>
                </a:solidFill>
              </a:rPr>
              <a:t>”HUOMIO, HUOMIO, TÄÄLLÄ LAHTI” </a:t>
            </a:r>
            <a:r>
              <a:rPr lang="fi-FI" dirty="0" smtClean="0">
                <a:solidFill>
                  <a:srgbClr val="8D0080"/>
                </a:solidFill>
              </a:rPr>
              <a:t/>
            </a:r>
            <a:br>
              <a:rPr lang="fi-FI" dirty="0" smtClean="0">
                <a:solidFill>
                  <a:srgbClr val="8D0080"/>
                </a:solidFill>
              </a:rPr>
            </a:br>
            <a:r>
              <a:rPr lang="fi-FI" dirty="0" smtClean="0">
                <a:solidFill>
                  <a:srgbClr val="8D0080"/>
                </a:solidFill>
              </a:rPr>
              <a:t>– </a:t>
            </a:r>
            <a:r>
              <a:rPr lang="fi-FI" dirty="0">
                <a:solidFill>
                  <a:srgbClr val="8D0080"/>
                </a:solidFill>
              </a:rPr>
              <a:t>Lahden pitkäaaltoaseman </a:t>
            </a:r>
            <a:r>
              <a:rPr lang="fi-FI" dirty="0" smtClean="0">
                <a:solidFill>
                  <a:srgbClr val="8D0080"/>
                </a:solidFill>
              </a:rPr>
              <a:t>historiaa</a:t>
            </a:r>
            <a:endParaRPr lang="fi-FI" dirty="0">
              <a:solidFill>
                <a:srgbClr val="8D0080"/>
              </a:solidFill>
            </a:endParaRPr>
          </a:p>
        </p:txBody>
      </p:sp>
      <p:pic>
        <p:nvPicPr>
          <p:cNvPr id="10" name="Kuvan paikkamerkki 9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-57323" r="-57323"/>
          <a:stretch>
            <a:fillRect/>
          </a:stretch>
        </p:blipFill>
        <p:spPr>
          <a:xfrm>
            <a:off x="1209338" y="-1059571"/>
            <a:ext cx="6535160" cy="6466504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8" name="Tekstin paikkamerkki 7"/>
          <p:cNvSpPr>
            <a:spLocks noGrp="1"/>
          </p:cNvSpPr>
          <p:nvPr>
            <p:ph type="body" sz="half" idx="2"/>
          </p:nvPr>
        </p:nvSpPr>
        <p:spPr>
          <a:xfrm>
            <a:off x="1792288" y="5901369"/>
            <a:ext cx="5486400" cy="804862"/>
          </a:xfrm>
        </p:spPr>
        <p:txBody>
          <a:bodyPr/>
          <a:lstStyle/>
          <a:p>
            <a:pPr algn="ctr"/>
            <a:r>
              <a:rPr lang="fi-FI" dirty="0"/>
              <a:t>Helena Peippo</a:t>
            </a:r>
            <a:r>
              <a:rPr lang="fi-FI" dirty="0" smtClean="0">
                <a:effectLst/>
              </a:rPr>
              <a:t> </a:t>
            </a:r>
            <a:endParaRPr lang="fi-FI" dirty="0"/>
          </a:p>
        </p:txBody>
      </p:sp>
      <p:pic>
        <p:nvPicPr>
          <p:cNvPr id="11" name="Kuva 10" descr="LKM.pd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405725" y="6283032"/>
            <a:ext cx="1738275" cy="57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886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5704" y="-148028"/>
            <a:ext cx="3379809" cy="990649"/>
          </a:xfrm>
        </p:spPr>
        <p:txBody>
          <a:bodyPr>
            <a:normAutofit/>
          </a:bodyPr>
          <a:lstStyle/>
          <a:p>
            <a:r>
              <a:rPr lang="fi-FI" dirty="0" smtClean="0">
                <a:solidFill>
                  <a:srgbClr val="8D0080"/>
                </a:solidFill>
              </a:rPr>
              <a:t>YLEISRADIOASEMA RADIOMASTOINEEN LAHTEEN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5704" y="1067363"/>
            <a:ext cx="3441994" cy="5656243"/>
          </a:xfrm>
        </p:spPr>
        <p:txBody>
          <a:bodyPr>
            <a:normAutofit/>
          </a:bodyPr>
          <a:lstStyle/>
          <a:p>
            <a:r>
              <a:rPr lang="fi-FI" sz="2000" b="1" dirty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A</a:t>
            </a:r>
            <a:r>
              <a:rPr lang="fi-FI" dirty="0" smtClean="0"/>
              <a:t>inutlaatuinen </a:t>
            </a:r>
            <a:r>
              <a:rPr lang="fi-FI" dirty="0"/>
              <a:t>rakennustyö </a:t>
            </a:r>
            <a:r>
              <a:rPr lang="fi-FI" dirty="0" smtClean="0"/>
              <a:t>käyntiin  syksyllä 1927.</a:t>
            </a:r>
            <a:endParaRPr lang="fi-FI" dirty="0"/>
          </a:p>
          <a:p>
            <a:r>
              <a:rPr lang="fi-FI" sz="2000" b="1" dirty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T</a:t>
            </a:r>
            <a:r>
              <a:rPr lang="fi-FI" dirty="0" smtClean="0"/>
              <a:t>yöt </a:t>
            </a:r>
            <a:r>
              <a:rPr lang="fi-FI" dirty="0"/>
              <a:t>aloitettiin mastojen pystytyksellä saksalaisen </a:t>
            </a:r>
            <a:r>
              <a:rPr lang="fi-FI" dirty="0" err="1"/>
              <a:t>Lehmann</a:t>
            </a:r>
            <a:r>
              <a:rPr lang="fi-FI" dirty="0"/>
              <a:t> &amp; </a:t>
            </a:r>
            <a:r>
              <a:rPr lang="fi-FI" dirty="0" err="1"/>
              <a:t>Co:n</a:t>
            </a:r>
            <a:r>
              <a:rPr lang="fi-FI" dirty="0"/>
              <a:t> </a:t>
            </a:r>
            <a:r>
              <a:rPr lang="fi-FI" dirty="0" smtClean="0"/>
              <a:t>johdolla.</a:t>
            </a:r>
            <a:endParaRPr lang="fi-FI" dirty="0"/>
          </a:p>
          <a:p>
            <a:r>
              <a:rPr lang="fi-FI" sz="2000" b="1" dirty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R</a:t>
            </a:r>
            <a:r>
              <a:rPr lang="fi-FI" dirty="0" smtClean="0"/>
              <a:t>adioaseman </a:t>
            </a:r>
            <a:r>
              <a:rPr lang="fi-FI" dirty="0"/>
              <a:t>ensimmäinen lähetinkoneisto  </a:t>
            </a:r>
            <a:r>
              <a:rPr lang="fi-FI" dirty="0" smtClean="0"/>
              <a:t>   25 </a:t>
            </a:r>
            <a:r>
              <a:rPr lang="fi-FI" dirty="0"/>
              <a:t>kilowatin </a:t>
            </a:r>
            <a:r>
              <a:rPr lang="fi-FI" dirty="0" err="1" smtClean="0"/>
              <a:t>Telefunken</a:t>
            </a:r>
            <a:r>
              <a:rPr lang="fi-FI" dirty="0" smtClean="0"/>
              <a:t>.</a:t>
            </a:r>
            <a:endParaRPr lang="fi-FI" dirty="0"/>
          </a:p>
          <a:p>
            <a:r>
              <a:rPr lang="fi-FI" sz="2000" b="1" dirty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R</a:t>
            </a:r>
            <a:r>
              <a:rPr lang="fi-FI" dirty="0" smtClean="0"/>
              <a:t>adioasema </a:t>
            </a:r>
            <a:r>
              <a:rPr lang="fi-FI" dirty="0"/>
              <a:t>käyttöön </a:t>
            </a:r>
            <a:r>
              <a:rPr lang="fi-FI" dirty="0" smtClean="0"/>
              <a:t>22.4.1928.</a:t>
            </a:r>
          </a:p>
          <a:p>
            <a:endParaRPr lang="fi-FI" dirty="0"/>
          </a:p>
          <a:p>
            <a:endParaRPr lang="fi-FI" dirty="0"/>
          </a:p>
          <a:p>
            <a:r>
              <a:rPr lang="fi-FI" dirty="0"/>
              <a:t> </a:t>
            </a:r>
          </a:p>
          <a:p>
            <a:r>
              <a:rPr lang="fi-FI" b="1" dirty="0" smtClean="0">
                <a:solidFill>
                  <a:srgbClr val="8D0080"/>
                </a:solidFill>
              </a:rPr>
              <a:t>”RADIOMASTOJEN STRATEGISET MITAT”</a:t>
            </a:r>
            <a:br>
              <a:rPr lang="fi-FI" b="1" dirty="0" smtClean="0">
                <a:solidFill>
                  <a:srgbClr val="8D0080"/>
                </a:solidFill>
              </a:rPr>
            </a:br>
            <a:endParaRPr lang="fi-FI" b="1" dirty="0">
              <a:solidFill>
                <a:srgbClr val="8D0080"/>
              </a:solidFill>
            </a:endParaRPr>
          </a:p>
          <a:p>
            <a:r>
              <a:rPr lang="fi-FI" sz="20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V</a:t>
            </a:r>
            <a:r>
              <a:rPr lang="fi-FI" dirty="0" smtClean="0"/>
              <a:t>almistumispäivä</a:t>
            </a:r>
            <a:r>
              <a:rPr lang="fi-FI" dirty="0"/>
              <a:t>		</a:t>
            </a:r>
            <a:r>
              <a:rPr lang="fi-FI" dirty="0" smtClean="0"/>
              <a:t>	26.11.1927</a:t>
            </a:r>
            <a:endParaRPr lang="fi-FI" dirty="0"/>
          </a:p>
          <a:p>
            <a:r>
              <a:rPr lang="fi-FI" sz="20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K</a:t>
            </a:r>
            <a:r>
              <a:rPr lang="fi-FI" dirty="0" smtClean="0"/>
              <a:t>orkeus</a:t>
            </a:r>
            <a:r>
              <a:rPr lang="fi-FI" dirty="0"/>
              <a:t>			</a:t>
            </a:r>
            <a:r>
              <a:rPr lang="fi-FI" dirty="0" smtClean="0"/>
              <a:t>	150 m</a:t>
            </a:r>
            <a:endParaRPr lang="fi-FI" dirty="0"/>
          </a:p>
          <a:p>
            <a:r>
              <a:rPr lang="fi-FI" sz="20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P</a:t>
            </a:r>
            <a:r>
              <a:rPr lang="fi-FI" dirty="0" smtClean="0"/>
              <a:t>aino</a:t>
            </a:r>
            <a:r>
              <a:rPr lang="fi-FI" dirty="0"/>
              <a:t>			</a:t>
            </a:r>
            <a:r>
              <a:rPr lang="fi-FI" dirty="0" smtClean="0"/>
              <a:t>		120 t</a:t>
            </a:r>
            <a:endParaRPr lang="fi-FI" dirty="0"/>
          </a:p>
          <a:p>
            <a:r>
              <a:rPr lang="fi-FI" sz="20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M</a:t>
            </a:r>
            <a:r>
              <a:rPr lang="fi-FI" dirty="0" smtClean="0"/>
              <a:t>astojen </a:t>
            </a:r>
            <a:r>
              <a:rPr lang="fi-FI" dirty="0"/>
              <a:t>välinen etäisyys 	</a:t>
            </a:r>
            <a:r>
              <a:rPr lang="fi-FI" dirty="0" smtClean="0"/>
              <a:t>316 m</a:t>
            </a:r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704047" y="1448532"/>
            <a:ext cx="2288071" cy="31248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5513" y="4633249"/>
            <a:ext cx="3571848" cy="222475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611498" y="2411987"/>
            <a:ext cx="2399694" cy="33068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9" name="Kuva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743655" y="166004"/>
            <a:ext cx="2514328" cy="252324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86116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83781" y="-270756"/>
            <a:ext cx="3008313" cy="1162050"/>
          </a:xfrm>
        </p:spPr>
        <p:txBody>
          <a:bodyPr/>
          <a:lstStyle/>
          <a:p>
            <a:r>
              <a:rPr lang="fi-FI" dirty="0">
                <a:solidFill>
                  <a:srgbClr val="8D0080"/>
                </a:solidFill>
              </a:rPr>
              <a:t>UUSI AM-ASEMA 1935 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09077" y="589481"/>
            <a:ext cx="3008313" cy="4691063"/>
          </a:xfrm>
        </p:spPr>
        <p:txBody>
          <a:bodyPr/>
          <a:lstStyle/>
          <a:p>
            <a:r>
              <a:rPr lang="fi-FI" dirty="0"/>
              <a:t> </a:t>
            </a:r>
            <a:r>
              <a:rPr lang="fi-FI" sz="20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U</a:t>
            </a:r>
            <a:r>
              <a:rPr lang="fi-FI" dirty="0" smtClean="0"/>
              <a:t>usi </a:t>
            </a:r>
            <a:r>
              <a:rPr lang="fi-FI" dirty="0"/>
              <a:t>asemarakennus valmistui 1935, käyttöön joulukuussa (rakennus arkkitehti Kaarlo Könösen suunnittelema). </a:t>
            </a:r>
          </a:p>
          <a:p>
            <a:r>
              <a:rPr lang="fi-FI" sz="2000" b="1" dirty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E</a:t>
            </a:r>
            <a:r>
              <a:rPr lang="fi-FI" dirty="0" smtClean="0"/>
              <a:t>nsimmäinen </a:t>
            </a:r>
            <a:r>
              <a:rPr lang="fi-FI" dirty="0"/>
              <a:t>vesijäähdytteinen lähetinkoneisto englantilainen Marconi  (1935-53, 150 kW</a:t>
            </a:r>
            <a:r>
              <a:rPr lang="fi-FI" dirty="0" smtClean="0"/>
              <a:t>). </a:t>
            </a:r>
            <a:endParaRPr lang="fi-FI" dirty="0"/>
          </a:p>
          <a:p>
            <a:r>
              <a:rPr lang="fi-FI" sz="2000" b="1" dirty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O</a:t>
            </a:r>
            <a:r>
              <a:rPr lang="fi-FI" dirty="0" smtClean="0"/>
              <a:t>ma </a:t>
            </a:r>
            <a:r>
              <a:rPr lang="fi-FI" dirty="0"/>
              <a:t>vesitorni pihalla jäähdytysvettä </a:t>
            </a:r>
            <a:r>
              <a:rPr lang="fi-FI" dirty="0" smtClean="0"/>
              <a:t>varten.</a:t>
            </a:r>
            <a:endParaRPr lang="fi-FI" dirty="0"/>
          </a:p>
          <a:p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360456" y="232788"/>
            <a:ext cx="4724197" cy="303430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464461" y="3201745"/>
            <a:ext cx="5191039" cy="3504778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31623" y="3038388"/>
            <a:ext cx="2147190" cy="34606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20854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138435" y="3610566"/>
            <a:ext cx="4904635" cy="31125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56919" y="3984072"/>
            <a:ext cx="3735884" cy="258964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4704" y="-314037"/>
            <a:ext cx="3008313" cy="1162050"/>
          </a:xfrm>
        </p:spPr>
        <p:txBody>
          <a:bodyPr/>
          <a:lstStyle/>
          <a:p>
            <a:r>
              <a:rPr lang="fi-FI" dirty="0" smtClean="0">
                <a:solidFill>
                  <a:srgbClr val="8D0080"/>
                </a:solidFill>
              </a:rPr>
              <a:t>SOTA</a:t>
            </a:r>
            <a:r>
              <a:rPr lang="fi-FI" dirty="0">
                <a:solidFill>
                  <a:srgbClr val="8D0080"/>
                </a:solidFill>
              </a:rPr>
              <a:t>-AIKA RADIOMÄELLÄ</a:t>
            </a:r>
            <a:br>
              <a:rPr lang="fi-FI" dirty="0">
                <a:solidFill>
                  <a:srgbClr val="8D0080"/>
                </a:solidFill>
              </a:rPr>
            </a:br>
            <a:endParaRPr lang="fi-FI" dirty="0">
              <a:solidFill>
                <a:srgbClr val="8D0080"/>
              </a:solidFill>
            </a:endParaRP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74704" y="522084"/>
            <a:ext cx="3008313" cy="4691063"/>
          </a:xfrm>
        </p:spPr>
        <p:txBody>
          <a:bodyPr/>
          <a:lstStyle/>
          <a:p>
            <a:r>
              <a:rPr lang="fi-FI" sz="20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S</a:t>
            </a:r>
            <a:r>
              <a:rPr lang="fi-FI" dirty="0" smtClean="0"/>
              <a:t>ota</a:t>
            </a:r>
            <a:r>
              <a:rPr lang="fi-FI" dirty="0"/>
              <a:t>-aikana radioasema pommitusten kohde: vuonna 1940 asemarakennukseen osui pommi.</a:t>
            </a:r>
          </a:p>
          <a:p>
            <a:r>
              <a:rPr lang="fi-FI" sz="2000" b="1" dirty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L</a:t>
            </a:r>
            <a:r>
              <a:rPr lang="fi-FI" dirty="0" smtClean="0"/>
              <a:t>ahden </a:t>
            </a:r>
            <a:r>
              <a:rPr lang="fi-FI" dirty="0"/>
              <a:t>asema 10 päivää pois käytöstä, mastoihin ei osumia. Koko rakennus päällystettiin paperipaaleilla. Miehet rintamalla, </a:t>
            </a:r>
            <a:r>
              <a:rPr lang="fi-FI" dirty="0" err="1"/>
              <a:t>lotat</a:t>
            </a:r>
            <a:r>
              <a:rPr lang="fi-FI" dirty="0"/>
              <a:t> päivystäjinä (mm. Kirsti Rautiainen).</a:t>
            </a:r>
          </a:p>
          <a:p>
            <a:r>
              <a:rPr lang="fi-FI" sz="2000" b="1" dirty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I</a:t>
            </a:r>
            <a:r>
              <a:rPr lang="fi-FI" dirty="0" smtClean="0"/>
              <a:t>lmatorjunta</a:t>
            </a:r>
            <a:r>
              <a:rPr lang="fi-FI" dirty="0"/>
              <a:t>: hämäykseksi kaksi puutykkiä alueella. </a:t>
            </a:r>
          </a:p>
          <a:p>
            <a:r>
              <a:rPr lang="fi-FI" sz="2000" b="1" dirty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J</a:t>
            </a:r>
            <a:r>
              <a:rPr lang="fi-FI" dirty="0" smtClean="0"/>
              <a:t>atkosodan </a:t>
            </a:r>
            <a:r>
              <a:rPr lang="fi-FI" dirty="0"/>
              <a:t>aikana kaukopartioille annettiin tiedotuksia  Lahden suuraseman kautta klo 19 ja klo 22 uutisten </a:t>
            </a:r>
            <a:r>
              <a:rPr lang="fi-FI" dirty="0" smtClean="0"/>
              <a:t>jälkeen. </a:t>
            </a:r>
            <a:endParaRPr lang="fi-FI" dirty="0"/>
          </a:p>
          <a:p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523258" y="240704"/>
            <a:ext cx="4953038" cy="315914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53788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5524" y="-333687"/>
            <a:ext cx="3008313" cy="1162050"/>
          </a:xfrm>
        </p:spPr>
        <p:txBody>
          <a:bodyPr/>
          <a:lstStyle/>
          <a:p>
            <a:r>
              <a:rPr lang="fi-FI" dirty="0">
                <a:solidFill>
                  <a:srgbClr val="8D0080"/>
                </a:solidFill>
              </a:rPr>
              <a:t>RADIOASEMA SODAN JÄLKEEN 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95524" y="869038"/>
            <a:ext cx="3008313" cy="4691063"/>
          </a:xfrm>
        </p:spPr>
        <p:txBody>
          <a:bodyPr/>
          <a:lstStyle/>
          <a:p>
            <a:r>
              <a:rPr lang="fi-FI" sz="2000" b="1" dirty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U</a:t>
            </a:r>
            <a:r>
              <a:rPr lang="fi-FI" dirty="0" smtClean="0"/>
              <a:t>usi </a:t>
            </a:r>
            <a:r>
              <a:rPr lang="fi-FI" dirty="0"/>
              <a:t>koneisto sveitsiläinen  Brown &amp; </a:t>
            </a:r>
            <a:r>
              <a:rPr lang="fi-FI" dirty="0" err="1"/>
              <a:t>Boveri</a:t>
            </a:r>
            <a:r>
              <a:rPr lang="fi-FI" dirty="0"/>
              <a:t>, joka  käytössä 1953-</a:t>
            </a:r>
            <a:r>
              <a:rPr lang="fi-FI" dirty="0" smtClean="0"/>
              <a:t>1993.  </a:t>
            </a:r>
            <a:endParaRPr lang="fi-FI" dirty="0"/>
          </a:p>
          <a:p>
            <a:r>
              <a:rPr lang="fi-FI" sz="2000" b="1" dirty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K</a:t>
            </a:r>
            <a:r>
              <a:rPr lang="fi-FI" dirty="0" smtClean="0"/>
              <a:t>aksi </a:t>
            </a:r>
            <a:r>
              <a:rPr lang="fi-FI" dirty="0"/>
              <a:t>100 kilowatin </a:t>
            </a:r>
            <a:r>
              <a:rPr lang="fi-FI" dirty="0" smtClean="0"/>
              <a:t>lähetintä. </a:t>
            </a:r>
            <a:endParaRPr lang="fi-FI" dirty="0"/>
          </a:p>
          <a:p>
            <a:r>
              <a:rPr lang="fi-FI" sz="2000" b="1" dirty="0" err="1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E</a:t>
            </a:r>
            <a:r>
              <a:rPr lang="fi-FI" dirty="0" err="1" smtClean="0"/>
              <a:t>nsimäinen</a:t>
            </a:r>
            <a:r>
              <a:rPr lang="fi-FI" dirty="0" smtClean="0"/>
              <a:t> </a:t>
            </a:r>
            <a:r>
              <a:rPr lang="fi-FI" dirty="0"/>
              <a:t>ula-asema 1953, vuonna 1960 </a:t>
            </a:r>
            <a:r>
              <a:rPr lang="fi-FI" dirty="0" smtClean="0"/>
              <a:t>alkoivat rinnakkaisohjelma-lähetykset </a:t>
            </a:r>
            <a:r>
              <a:rPr lang="fi-FI" dirty="0"/>
              <a:t>Lahden </a:t>
            </a:r>
            <a:r>
              <a:rPr lang="fi-FI" dirty="0" smtClean="0"/>
              <a:t>kautta.</a:t>
            </a:r>
            <a:endParaRPr lang="fi-FI" dirty="0"/>
          </a:p>
          <a:p>
            <a:r>
              <a:rPr lang="fi-FI" sz="20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T</a:t>
            </a:r>
            <a:r>
              <a:rPr lang="fi-FI" dirty="0" smtClean="0"/>
              <a:t>elevisiolähetykset </a:t>
            </a:r>
            <a:r>
              <a:rPr lang="fi-FI" dirty="0"/>
              <a:t>1958 amerikkalaisella </a:t>
            </a:r>
            <a:r>
              <a:rPr lang="fi-FI" dirty="0" err="1"/>
              <a:t>RCA:n</a:t>
            </a:r>
            <a:r>
              <a:rPr lang="fi-FI" dirty="0"/>
              <a:t> lähettimellä. </a:t>
            </a:r>
          </a:p>
          <a:p>
            <a:r>
              <a:rPr lang="fi-FI" sz="20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L</a:t>
            </a:r>
            <a:r>
              <a:rPr lang="fi-FI" dirty="0" smtClean="0"/>
              <a:t>ähetykset </a:t>
            </a:r>
            <a:r>
              <a:rPr lang="fi-FI" dirty="0"/>
              <a:t>siirrettiin 1967  </a:t>
            </a:r>
            <a:r>
              <a:rPr lang="fi-FI" dirty="0" err="1"/>
              <a:t>Tiirismaan</a:t>
            </a:r>
            <a:r>
              <a:rPr lang="fi-FI" dirty="0"/>
              <a:t> uudelle yleisradioasemalle, pitkäaaltokoneisto jäi edelleen </a:t>
            </a:r>
            <a:r>
              <a:rPr lang="fi-FI" dirty="0" smtClean="0"/>
              <a:t>Radiomäelle.</a:t>
            </a:r>
            <a:endParaRPr lang="fi-FI" dirty="0"/>
          </a:p>
          <a:p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345087" y="-219201"/>
            <a:ext cx="5171191" cy="329528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880261" y="2650938"/>
            <a:ext cx="5682851" cy="418490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48890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3481" y="-83001"/>
            <a:ext cx="3008313" cy="1162050"/>
          </a:xfrm>
        </p:spPr>
        <p:txBody>
          <a:bodyPr/>
          <a:lstStyle/>
          <a:p>
            <a:r>
              <a:rPr lang="fi-FI" dirty="0">
                <a:solidFill>
                  <a:srgbClr val="8D0080"/>
                </a:solidFill>
              </a:rPr>
              <a:t>RADIOMÄEN ISÄNTÄ – ARVI HAUVONEN</a:t>
            </a:r>
            <a:br>
              <a:rPr lang="fi-FI" dirty="0">
                <a:solidFill>
                  <a:srgbClr val="8D0080"/>
                </a:solidFill>
              </a:rPr>
            </a:b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33481" y="878990"/>
            <a:ext cx="3008313" cy="4691063"/>
          </a:xfrm>
        </p:spPr>
        <p:txBody>
          <a:bodyPr>
            <a:normAutofit fontScale="92500" lnSpcReduction="10000"/>
          </a:bodyPr>
          <a:lstStyle/>
          <a:p>
            <a:r>
              <a:rPr lang="fi-FI" sz="20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A</a:t>
            </a:r>
            <a:r>
              <a:rPr lang="fi-FI" dirty="0" smtClean="0"/>
              <a:t>rvi </a:t>
            </a:r>
            <a:r>
              <a:rPr lang="fi-FI" dirty="0" err="1"/>
              <a:t>Hauvonen</a:t>
            </a:r>
            <a:r>
              <a:rPr lang="fi-FI" dirty="0"/>
              <a:t> (1899-1973</a:t>
            </a:r>
            <a:r>
              <a:rPr lang="fi-FI" dirty="0" smtClean="0"/>
              <a:t>).  </a:t>
            </a:r>
            <a:endParaRPr lang="fi-FI" dirty="0"/>
          </a:p>
          <a:p>
            <a:r>
              <a:rPr lang="fi-FI" sz="21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S</a:t>
            </a:r>
            <a:r>
              <a:rPr lang="fi-FI" dirty="0" smtClean="0"/>
              <a:t>ähköteknikko </a:t>
            </a:r>
            <a:r>
              <a:rPr lang="fi-FI" dirty="0"/>
              <a:t>1921 ja sähköinsinööri1924. </a:t>
            </a:r>
          </a:p>
          <a:p>
            <a:r>
              <a:rPr lang="fi-FI" sz="20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Y</a:t>
            </a:r>
            <a:r>
              <a:rPr lang="fi-FI" dirty="0" smtClean="0"/>
              <a:t>leisradiokokeiluja </a:t>
            </a:r>
            <a:r>
              <a:rPr lang="fi-FI" dirty="0"/>
              <a:t>Tampereen lähistöllä Kuljussa 1923. </a:t>
            </a:r>
          </a:p>
          <a:p>
            <a:r>
              <a:rPr lang="fi-FI" sz="2000" b="1" dirty="0" err="1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H</a:t>
            </a:r>
            <a:r>
              <a:rPr lang="fi-FI" dirty="0" err="1" smtClean="0"/>
              <a:t>auvosen</a:t>
            </a:r>
            <a:r>
              <a:rPr lang="fi-FI" dirty="0" smtClean="0"/>
              <a:t> </a:t>
            </a:r>
            <a:r>
              <a:rPr lang="fi-FI" dirty="0"/>
              <a:t>radioasema 3NB:n säännölliset lähetykset 1.11. 1923 </a:t>
            </a:r>
            <a:r>
              <a:rPr lang="fi-FI" dirty="0" smtClean="0"/>
              <a:t>Tampereella.</a:t>
            </a:r>
            <a:endParaRPr lang="fi-FI" dirty="0"/>
          </a:p>
          <a:p>
            <a:r>
              <a:rPr lang="fi-FI" sz="20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L</a:t>
            </a:r>
            <a:r>
              <a:rPr lang="fi-FI" dirty="0" smtClean="0"/>
              <a:t>ahden </a:t>
            </a:r>
            <a:r>
              <a:rPr lang="fi-FI" dirty="0"/>
              <a:t>yleisradioaseman käyttöinsinööriksi vuonna </a:t>
            </a:r>
            <a:r>
              <a:rPr lang="fi-FI" dirty="0" smtClean="0"/>
              <a:t>1928.</a:t>
            </a:r>
            <a:endParaRPr lang="fi-FI" dirty="0"/>
          </a:p>
          <a:p>
            <a:r>
              <a:rPr lang="fi-FI" sz="22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1929</a:t>
            </a:r>
            <a:r>
              <a:rPr lang="fi-FI" dirty="0" smtClean="0"/>
              <a:t> </a:t>
            </a:r>
            <a:r>
              <a:rPr lang="fi-FI" dirty="0"/>
              <a:t>nimitettiin yleisradioaseman päälliköksi. (piiri-insinööri</a:t>
            </a:r>
            <a:r>
              <a:rPr lang="fi-FI" dirty="0" smtClean="0"/>
              <a:t>).</a:t>
            </a:r>
            <a:endParaRPr lang="fi-FI" dirty="0"/>
          </a:p>
          <a:p>
            <a:r>
              <a:rPr lang="fi-FI" dirty="0"/>
              <a:t> </a:t>
            </a:r>
            <a:r>
              <a:rPr lang="fi-FI" sz="2200" b="1" dirty="0" err="1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H</a:t>
            </a:r>
            <a:r>
              <a:rPr lang="fi-FI" dirty="0" err="1" smtClean="0"/>
              <a:t>auvonen</a:t>
            </a:r>
            <a:r>
              <a:rPr lang="fi-FI" dirty="0" smtClean="0"/>
              <a:t> </a:t>
            </a:r>
            <a:r>
              <a:rPr lang="fi-FI" dirty="0"/>
              <a:t>toimi Radiomäen jämeränä isäntänä vuoteen 1967 saakka, jolloin eläkkeelle. Jatkoi työtä radiotoiminnan hyväksi käynnistämällä museon toiminnan, kartutti kokoelmia ja toimi intendenttinä.</a:t>
            </a:r>
          </a:p>
          <a:p>
            <a:r>
              <a:rPr lang="fi-FI" sz="22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R</a:t>
            </a:r>
            <a:r>
              <a:rPr lang="fi-FI" dirty="0" smtClean="0"/>
              <a:t>adioamatööritoiminnassa </a:t>
            </a:r>
            <a:r>
              <a:rPr lang="fi-FI" dirty="0"/>
              <a:t>mukana alusta saakka (3NB, OH3NB, OH3PP). </a:t>
            </a:r>
          </a:p>
          <a:p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200198" y="1079048"/>
            <a:ext cx="5721829" cy="42275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69777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2808" y="-581025"/>
            <a:ext cx="3008313" cy="1162050"/>
          </a:xfrm>
        </p:spPr>
        <p:txBody>
          <a:bodyPr/>
          <a:lstStyle/>
          <a:p>
            <a:r>
              <a:rPr lang="fi-FI" dirty="0">
                <a:solidFill>
                  <a:srgbClr val="8D0080"/>
                </a:solidFill>
              </a:rPr>
              <a:t>RADIOMÄKI TÄNÄÄN 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32808" y="722128"/>
            <a:ext cx="3008313" cy="4691063"/>
          </a:xfrm>
        </p:spPr>
        <p:txBody>
          <a:bodyPr/>
          <a:lstStyle/>
          <a:p>
            <a:r>
              <a:rPr lang="fi-FI" sz="20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L</a:t>
            </a:r>
            <a:r>
              <a:rPr lang="fi-FI" dirty="0" smtClean="0"/>
              <a:t>ähetystoiminta </a:t>
            </a:r>
            <a:r>
              <a:rPr lang="fi-FI" dirty="0"/>
              <a:t>loppui toukokuussa 31.5. </a:t>
            </a:r>
            <a:r>
              <a:rPr lang="fi-FI" dirty="0" smtClean="0"/>
              <a:t>1993.  </a:t>
            </a:r>
            <a:endParaRPr lang="fi-FI" dirty="0"/>
          </a:p>
          <a:p>
            <a:r>
              <a:rPr lang="fi-FI" sz="20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A</a:t>
            </a:r>
            <a:r>
              <a:rPr lang="fi-FI" dirty="0" smtClean="0"/>
              <a:t>semaa </a:t>
            </a:r>
            <a:r>
              <a:rPr lang="fi-FI" dirty="0"/>
              <a:t>ryhdyttiin korjaamaan museokäyttöön: museo avautui </a:t>
            </a:r>
            <a:r>
              <a:rPr lang="fi-FI" dirty="0" smtClean="0"/>
              <a:t>1997.</a:t>
            </a:r>
            <a:endParaRPr lang="fi-FI" dirty="0"/>
          </a:p>
          <a:p>
            <a:r>
              <a:rPr lang="fi-FI" sz="2000" b="1" dirty="0" err="1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D</a:t>
            </a:r>
            <a:r>
              <a:rPr lang="fi-FI" dirty="0" err="1" smtClean="0"/>
              <a:t>igitelevision</a:t>
            </a:r>
            <a:r>
              <a:rPr lang="fi-FI" dirty="0" smtClean="0"/>
              <a:t> </a:t>
            </a:r>
            <a:r>
              <a:rPr lang="fi-FI" dirty="0"/>
              <a:t>tuloon saakka rakennuksessa tv-alilähetin ja mastossa </a:t>
            </a:r>
            <a:r>
              <a:rPr lang="fi-FI" dirty="0" smtClean="0"/>
              <a:t>antenni.</a:t>
            </a:r>
            <a:endParaRPr lang="fi-FI" dirty="0"/>
          </a:p>
          <a:p>
            <a:r>
              <a:rPr lang="fi-FI" sz="2000" b="1" dirty="0" smtClean="0">
                <a:solidFill>
                  <a:srgbClr val="8D0080"/>
                </a:solidFill>
                <a:latin typeface="+mj-lt"/>
                <a:ea typeface="+mj-ea"/>
                <a:cs typeface="+mj-cs"/>
              </a:rPr>
              <a:t>M</a:t>
            </a:r>
            <a:r>
              <a:rPr lang="fi-FI" dirty="0" smtClean="0"/>
              <a:t>astoissa </a:t>
            </a:r>
            <a:r>
              <a:rPr lang="fi-FI" dirty="0"/>
              <a:t>paikallisradioiden ja </a:t>
            </a:r>
            <a:r>
              <a:rPr lang="fi-FI"/>
              <a:t>matkapuhelinliikenteen </a:t>
            </a:r>
            <a:r>
              <a:rPr lang="fi-FI" smtClean="0"/>
              <a:t>antenneja.</a:t>
            </a:r>
            <a:endParaRPr lang="fi-FI" dirty="0"/>
          </a:p>
          <a:p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99496" y="3411014"/>
            <a:ext cx="4586889" cy="305792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3" name="Kuva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321968" y="3498327"/>
            <a:ext cx="4655343" cy="31035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405188" y="307452"/>
            <a:ext cx="3903118" cy="260207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6481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270</Words>
  <Application>Microsoft Office PowerPoint</Application>
  <PresentationFormat>Näytössä katseltava diaesitys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Office-teema</vt:lpstr>
      <vt:lpstr>”HUOMIO, HUOMIO, TÄÄLLÄ LAHTI”  – Lahden pitkäaaltoaseman historiaa</vt:lpstr>
      <vt:lpstr>YLEISRADIOASEMA RADIOMASTOINEEN LAHTEEN</vt:lpstr>
      <vt:lpstr>UUSI AM-ASEMA 1935  </vt:lpstr>
      <vt:lpstr>SOTA-AIKA RADIOMÄELLÄ </vt:lpstr>
      <vt:lpstr>RADIOASEMA SODAN JÄLKEEN </vt:lpstr>
      <vt:lpstr>RADIOMÄEN ISÄNTÄ – ARVI HAUVONEN </vt:lpstr>
      <vt:lpstr>RADIOMÄKI TÄNÄÄN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mm</dc:creator>
  <cp:lastModifiedBy>TA</cp:lastModifiedBy>
  <cp:revision>28</cp:revision>
  <dcterms:created xsi:type="dcterms:W3CDTF">2012-11-13T10:56:48Z</dcterms:created>
  <dcterms:modified xsi:type="dcterms:W3CDTF">2012-11-15T17:10:56Z</dcterms:modified>
</cp:coreProperties>
</file>